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7" r:id="rId6"/>
    <p:sldMasterId id="2147493606" r:id="rId7"/>
  </p:sldMasterIdLst>
  <p:notesMasterIdLst>
    <p:notesMasterId r:id="rId93"/>
  </p:notesMasterIdLst>
  <p:handoutMasterIdLst>
    <p:handoutMasterId r:id="rId94"/>
  </p:handoutMasterIdLst>
  <p:sldIdLst>
    <p:sldId id="854" r:id="rId8"/>
    <p:sldId id="922" r:id="rId9"/>
    <p:sldId id="2142532378" r:id="rId10"/>
    <p:sldId id="2142532362" r:id="rId11"/>
    <p:sldId id="482" r:id="rId12"/>
    <p:sldId id="2142532384" r:id="rId13"/>
    <p:sldId id="282" r:id="rId14"/>
    <p:sldId id="504" r:id="rId15"/>
    <p:sldId id="544" r:id="rId16"/>
    <p:sldId id="283" r:id="rId17"/>
    <p:sldId id="545" r:id="rId18"/>
    <p:sldId id="424" r:id="rId19"/>
    <p:sldId id="290" r:id="rId20"/>
    <p:sldId id="291" r:id="rId21"/>
    <p:sldId id="425" r:id="rId22"/>
    <p:sldId id="295" r:id="rId23"/>
    <p:sldId id="426" r:id="rId24"/>
    <p:sldId id="297" r:id="rId25"/>
    <p:sldId id="296" r:id="rId26"/>
    <p:sldId id="427" r:id="rId27"/>
    <p:sldId id="2142532330" r:id="rId28"/>
    <p:sldId id="546" r:id="rId29"/>
    <p:sldId id="1150" r:id="rId30"/>
    <p:sldId id="547" r:id="rId31"/>
    <p:sldId id="2142532405" r:id="rId32"/>
    <p:sldId id="432" r:id="rId33"/>
    <p:sldId id="519" r:id="rId34"/>
    <p:sldId id="400" r:id="rId35"/>
    <p:sldId id="428" r:id="rId36"/>
    <p:sldId id="401" r:id="rId37"/>
    <p:sldId id="402" r:id="rId38"/>
    <p:sldId id="520" r:id="rId39"/>
    <p:sldId id="521" r:id="rId40"/>
    <p:sldId id="522" r:id="rId41"/>
    <p:sldId id="411" r:id="rId42"/>
    <p:sldId id="2142532403" r:id="rId43"/>
    <p:sldId id="1208" r:id="rId44"/>
    <p:sldId id="2142532404" r:id="rId45"/>
    <p:sldId id="260" r:id="rId46"/>
    <p:sldId id="551" r:id="rId47"/>
    <p:sldId id="374" r:id="rId48"/>
    <p:sldId id="552" r:id="rId49"/>
    <p:sldId id="375" r:id="rId50"/>
    <p:sldId id="553" r:id="rId51"/>
    <p:sldId id="466" r:id="rId52"/>
    <p:sldId id="473" r:id="rId53"/>
    <p:sldId id="383" r:id="rId54"/>
    <p:sldId id="457" r:id="rId55"/>
    <p:sldId id="384" r:id="rId56"/>
    <p:sldId id="385" r:id="rId57"/>
    <p:sldId id="386" r:id="rId58"/>
    <p:sldId id="456" r:id="rId59"/>
    <p:sldId id="389" r:id="rId60"/>
    <p:sldId id="390" r:id="rId61"/>
    <p:sldId id="631" r:id="rId62"/>
    <p:sldId id="561" r:id="rId63"/>
    <p:sldId id="562" r:id="rId64"/>
    <p:sldId id="563" r:id="rId65"/>
    <p:sldId id="565" r:id="rId66"/>
    <p:sldId id="566" r:id="rId67"/>
    <p:sldId id="632" r:id="rId68"/>
    <p:sldId id="2142532374" r:id="rId69"/>
    <p:sldId id="2142532375" r:id="rId70"/>
    <p:sldId id="1169" r:id="rId71"/>
    <p:sldId id="2142532376" r:id="rId72"/>
    <p:sldId id="759" r:id="rId73"/>
    <p:sldId id="760" r:id="rId74"/>
    <p:sldId id="762" r:id="rId75"/>
    <p:sldId id="763" r:id="rId76"/>
    <p:sldId id="764" r:id="rId77"/>
    <p:sldId id="765" r:id="rId78"/>
    <p:sldId id="766" r:id="rId79"/>
    <p:sldId id="767" r:id="rId80"/>
    <p:sldId id="768" r:id="rId81"/>
    <p:sldId id="769" r:id="rId82"/>
    <p:sldId id="770" r:id="rId83"/>
    <p:sldId id="771" r:id="rId84"/>
    <p:sldId id="772" r:id="rId85"/>
    <p:sldId id="773" r:id="rId86"/>
    <p:sldId id="774" r:id="rId87"/>
    <p:sldId id="775" r:id="rId88"/>
    <p:sldId id="2142532381" r:id="rId89"/>
    <p:sldId id="2142532380" r:id="rId90"/>
    <p:sldId id="2142532379" r:id="rId91"/>
    <p:sldId id="2142532382" r:id="rId9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7193"/>
  </p:normalViewPr>
  <p:slideViewPr>
    <p:cSldViewPr snapToObjects="1">
      <p:cViewPr varScale="1">
        <p:scale>
          <a:sx n="161" d="100"/>
          <a:sy n="161" d="100"/>
        </p:scale>
        <p:origin x="1440" y="3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13B4B-603C-7474-BE24-4B961FFE21C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196C7D7-4D0B-1665-C2E1-BC03ED686EC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50618D57-B59B-D1EE-4F24-B93B6AE6CF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E4E0DB1-9F1C-A363-4F5A-7F3610F165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186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5556-9507-DAEC-9B68-E07BDE5D75E9}"/>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3B122AD2-1ECA-69C5-F098-5E22DB18AD7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94DE49A2-1696-E2C1-AC78-54E16BEF4948}"/>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A846EEF-210F-520C-0C27-FBB0D81E6A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9125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A046-C3C3-FF19-4F4F-4E18ED27790E}"/>
            </a:ext>
          </a:extLst>
        </p:cNvPr>
        <p:cNvGrpSpPr/>
        <p:nvPr/>
      </p:nvGrpSpPr>
      <p:grpSpPr>
        <a:xfrm>
          <a:off x="0" y="0"/>
          <a:ext cx="0" cy="0"/>
          <a:chOff x="0" y="0"/>
          <a:chExt cx="0" cy="0"/>
        </a:xfrm>
      </p:grpSpPr>
      <p:sp>
        <p:nvSpPr>
          <p:cNvPr id="108546" name="Rectangle 7">
            <a:extLst>
              <a:ext uri="{FF2B5EF4-FFF2-40B4-BE49-F238E27FC236}">
                <a16:creationId xmlns:a16="http://schemas.microsoft.com/office/drawing/2014/main" id="{2B88EA57-0B6D-7E58-5B51-40BF3F916E0C}"/>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8B2BB70B-67D4-DCA5-4661-315A10318B43}"/>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6246BA21-46C8-D5F9-C053-5020D9A6F5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040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3DF6-34A5-0338-D293-5BA9D7BAD50D}"/>
            </a:ext>
          </a:extLst>
        </p:cNvPr>
        <p:cNvGrpSpPr/>
        <p:nvPr/>
      </p:nvGrpSpPr>
      <p:grpSpPr>
        <a:xfrm>
          <a:off x="0" y="0"/>
          <a:ext cx="0" cy="0"/>
          <a:chOff x="0" y="0"/>
          <a:chExt cx="0" cy="0"/>
        </a:xfrm>
      </p:grpSpPr>
      <p:sp>
        <p:nvSpPr>
          <p:cNvPr id="110594" name="Rectangle 7">
            <a:extLst>
              <a:ext uri="{FF2B5EF4-FFF2-40B4-BE49-F238E27FC236}">
                <a16:creationId xmlns:a16="http://schemas.microsoft.com/office/drawing/2014/main" id="{6A348B06-1EA2-0043-5EB5-BD3B074D3D4F}"/>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ACD8E52A-65DC-5A55-51E7-578BC2F124F8}"/>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DE924EDB-FCE3-9D5D-4E95-9665583560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259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49485-A790-C98B-6D98-1294F4FCA9A5}"/>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2B0FB4AE-9BD8-A874-F64E-752E422830D7}"/>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F8FF60EF-599E-D629-918F-53B583E7CDBA}"/>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29D5DE8-3B51-BE5B-665F-A984A7070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87518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6CAC-0355-1215-254E-8AC2FCEB8EFD}"/>
            </a:ext>
          </a:extLst>
        </p:cNvPr>
        <p:cNvGrpSpPr/>
        <p:nvPr/>
      </p:nvGrpSpPr>
      <p:grpSpPr>
        <a:xfrm>
          <a:off x="0" y="0"/>
          <a:ext cx="0" cy="0"/>
          <a:chOff x="0" y="0"/>
          <a:chExt cx="0" cy="0"/>
        </a:xfrm>
      </p:grpSpPr>
      <p:sp>
        <p:nvSpPr>
          <p:cNvPr id="114690" name="Rectangle 7">
            <a:extLst>
              <a:ext uri="{FF2B5EF4-FFF2-40B4-BE49-F238E27FC236}">
                <a16:creationId xmlns:a16="http://schemas.microsoft.com/office/drawing/2014/main" id="{9D43D2BA-7AF6-CDDA-6686-61BE4B006C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447AB41A-C5EF-C3BA-3FDC-A0BA6D011D76}"/>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93A4B0B-62AA-3C92-ADDA-1AD8ABF4A6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8572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792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72C56-0C6A-ED12-6113-A29C34063F2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C155CA-DAC7-66A1-1BA2-5E3BB33E63A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9B17C03-4D7E-D816-3B4F-A8165A062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4CAA14E-73D2-462C-6545-C0F5D98CE4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8052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FB7D-D10F-B35E-58F0-B43EF63E41B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7D425BA-619A-44F2-7073-5B167B1CF1B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B82B8DA3-5DDD-1793-794E-F1AA89364F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E04FEAE-65AF-A971-CE57-8F5835B9CD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878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265C-ED5F-7DF5-B198-64DF3903A3E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0192ADC-6F09-20DA-C123-56BCF6A85F7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E945FD46-B8E4-12D7-9475-FA3246061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035CC1CC-C924-0D66-C757-62ABE9AD9B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745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9130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0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395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80167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10524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987669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95771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88291438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974988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78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473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988060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14853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7720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72911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205913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143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482568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809261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203910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709641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188951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911513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22282476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5494599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690641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69465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942831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3841323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88389377"/>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759564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51991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emf"/><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2.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4.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W4111-2024F-8-Module-II(2)-NoSQL(2)</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1" r:id="rId8"/>
    <p:sldLayoutId id="214749362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W4111-2024F-8-Module-II(2)-NoSQL(2)	</a:t>
            </a:r>
            <a:r>
              <a:rPr lang="en-US" altLang="en-US" sz="900" i="1" baseline="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43087584"/>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9: Module II (2), NoSQL (2)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099537591"/>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656407"/>
      </p:ext>
    </p:extLst>
  </p:cSld>
  <p:clrMap bg1="lt1" tx1="dk1" bg2="lt2" tx2="dk2" accent1="accent1" accent2="accent2" accent3="accent3" accent4="accent4" accent5="accent5" accent6="accent6" hlink="hlink" folHlink="folHlink"/>
  <p:sldLayoutIdLst>
    <p:sldLayoutId id="2147493607" r:id="rId1"/>
    <p:sldLayoutId id="2147493608" r:id="rId2"/>
    <p:sldLayoutId id="2147493609" r:id="rId3"/>
    <p:sldLayoutId id="2147493610" r:id="rId4"/>
    <p:sldLayoutId id="2147493611" r:id="rId5"/>
    <p:sldLayoutId id="2147493612" r:id="rId6"/>
    <p:sldLayoutId id="2147493613" r:id="rId7"/>
    <p:sldLayoutId id="2147493614" r:id="rId8"/>
    <p:sldLayoutId id="2147493615" r:id="rId9"/>
    <p:sldLayoutId id="2147493616" r:id="rId10"/>
    <p:sldLayoutId id="2147493617" r:id="rId11"/>
    <p:sldLayoutId id="2147493618" r:id="rId12"/>
    <p:sldLayoutId id="2147493619" r:id="rId13"/>
    <p:sldLayoutId id="2147493620"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0.xml"/><Relationship Id="rId4" Type="http://schemas.openxmlformats.org/officeDocument/2006/relationships/hyperlink" Target="https://en.wikipedia.org/wiki/Page_replacement_algorithm#The_theoretically_optimal_page_replacement_algorith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32.svg"/></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tiff"/></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Lecture 8: 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2374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96646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7999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65258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2053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7948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18520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56298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1649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9088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Contents</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1075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pic>
        <p:nvPicPr>
          <p:cNvPr id="3" name="Picture 2"/>
          <p:cNvPicPr>
            <a:picLocks noChangeAspect="1"/>
          </p:cNvPicPr>
          <p:nvPr/>
        </p:nvPicPr>
        <p:blipFill>
          <a:blip r:embed="rId2"/>
          <a:stretch>
            <a:fillRect/>
          </a:stretch>
        </p:blipFill>
        <p:spPr>
          <a:xfrm>
            <a:off x="152400" y="1809750"/>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pic>
        <p:nvPicPr>
          <p:cNvPr id="6" name="Graphic 5">
            <a:extLst>
              <a:ext uri="{FF2B5EF4-FFF2-40B4-BE49-F238E27FC236}">
                <a16:creationId xmlns:a16="http://schemas.microsoft.com/office/drawing/2014/main" id="{354C3A38-28B1-6889-50E2-FADE45958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058" y="1809750"/>
            <a:ext cx="3864141" cy="2245601"/>
          </a:xfrm>
          <a:prstGeom prst="rect">
            <a:avLst/>
          </a:prstGeom>
        </p:spPr>
      </p:pic>
      <p:sp>
        <p:nvSpPr>
          <p:cNvPr id="7" name="Rectangle 6">
            <a:extLst>
              <a:ext uri="{FF2B5EF4-FFF2-40B4-BE49-F238E27FC236}">
                <a16:creationId xmlns:a16="http://schemas.microsoft.com/office/drawing/2014/main" id="{8F56C1BA-0A7C-2E7B-F469-25CDBD0261CA}"/>
              </a:ext>
            </a:extLst>
          </p:cNvPr>
          <p:cNvSpPr/>
          <p:nvPr/>
        </p:nvSpPr>
        <p:spPr bwMode="auto">
          <a:xfrm>
            <a:off x="5656082" y="1814225"/>
            <a:ext cx="31831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9" name="Rectangle 8">
            <a:extLst>
              <a:ext uri="{FF2B5EF4-FFF2-40B4-BE49-F238E27FC236}">
                <a16:creationId xmlns:a16="http://schemas.microsoft.com/office/drawing/2014/main" id="{5659AB71-AC33-E2E0-3B5B-8F2691DCDE06}"/>
              </a:ext>
            </a:extLst>
          </p:cNvPr>
          <p:cNvSpPr/>
          <p:nvPr/>
        </p:nvSpPr>
        <p:spPr bwMode="auto">
          <a:xfrm rot="5400000">
            <a:off x="1842452" y="2509205"/>
            <a:ext cx="2030095" cy="838200"/>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10" name="Rectangle 9">
            <a:extLst>
              <a:ext uri="{FF2B5EF4-FFF2-40B4-BE49-F238E27FC236}">
                <a16:creationId xmlns:a16="http://schemas.microsoft.com/office/drawing/2014/main" id="{96828779-974E-47C5-3403-39341734AC51}"/>
              </a:ext>
            </a:extLst>
          </p:cNvPr>
          <p:cNvSpPr/>
          <p:nvPr/>
        </p:nvSpPr>
        <p:spPr bwMode="auto">
          <a:xfrm rot="5400000">
            <a:off x="3040884" y="2640837"/>
            <a:ext cx="2030095" cy="57493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21622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138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6">
            <a:extLst>
              <a:ext uri="{FF2B5EF4-FFF2-40B4-BE49-F238E27FC236}">
                <a16:creationId xmlns:a16="http://schemas.microsoft.com/office/drawing/2014/main" id="{F6C8E8CB-4104-4B41-8AE5-5F9AEFCBD7DB}"/>
              </a:ext>
            </a:extLst>
          </p:cNvPr>
          <p:cNvSpPr>
            <a:spLocks noGrp="1"/>
          </p:cNvSpPr>
          <p:nvPr>
            <p:ph idx="1"/>
          </p:nvPr>
        </p:nvSpPr>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kumimoji="0" lang="en-US" sz="1200" b="0" i="0" u="sng"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snappy, gzip, LZO</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towardsdatascience.com</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7FA0E-F13E-8014-5D90-0B9D7F14A8D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34646ED-1D38-05DC-CFCB-AE1AFF47D5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EF10CD33-2491-E2F0-3D65-37AA24C1419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8F91108-2F27-2249-DB5A-852182D51E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0A474675-385F-E0DA-4E80-10F540F168B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Pool Management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8687388-F0F7-16CC-F5D0-CB70DFD2FBF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32117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209E-C0F8-2DC7-55C1-2635CE9BA8F8}"/>
            </a:ext>
          </a:extLst>
        </p:cNvPr>
        <p:cNvGrpSpPr/>
        <p:nvPr/>
      </p:nvGrpSpPr>
      <p:grpSpPr>
        <a:xfrm>
          <a:off x="0" y="0"/>
          <a:ext cx="0" cy="0"/>
          <a:chOff x="0" y="0"/>
          <a:chExt cx="0" cy="0"/>
        </a:xfrm>
      </p:grpSpPr>
      <p:sp>
        <p:nvSpPr>
          <p:cNvPr id="195586" name="Rectangle 2">
            <a:extLst>
              <a:ext uri="{FF2B5EF4-FFF2-40B4-BE49-F238E27FC236}">
                <a16:creationId xmlns:a16="http://schemas.microsoft.com/office/drawing/2014/main" id="{AACE6EA9-013C-E63D-E7A1-A4DFC037C2B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0A6A36A9-CFB8-CC3C-8D2D-725D5E5B41C1}"/>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a:extLst>
              <a:ext uri="{FF2B5EF4-FFF2-40B4-BE49-F238E27FC236}">
                <a16:creationId xmlns:a16="http://schemas.microsoft.com/office/drawing/2014/main" id="{2DC5CA30-CD21-C686-07FC-06E6471E8A04}"/>
              </a:ext>
            </a:extLst>
          </p:cNvPr>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66579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AF56-AF98-7F92-628A-6216147B81B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B9CF7B-69E8-9C53-A208-D6BA0D6CD47B}"/>
              </a:ext>
            </a:extLst>
          </p:cNvPr>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a:extLst>
              <a:ext uri="{FF2B5EF4-FFF2-40B4-BE49-F238E27FC236}">
                <a16:creationId xmlns:a16="http://schemas.microsoft.com/office/drawing/2014/main" id="{5E8D65D4-44EC-13DC-C2F2-19FD233C6C4D}"/>
              </a:ext>
            </a:extLst>
          </p:cNvPr>
          <p:cNvSpPr>
            <a:spLocks noGrp="1"/>
          </p:cNvSpPr>
          <p:nvPr>
            <p:ph type="title"/>
          </p:nvPr>
        </p:nvSpPr>
        <p:spPr/>
        <p:txBody>
          <a:bodyPr/>
          <a:lstStyle/>
          <a:p>
            <a:pPr algn="l"/>
            <a:r>
              <a:rPr lang="en-US" dirty="0">
                <a:solidFill>
                  <a:schemeClr val="bg1"/>
                </a:solidFill>
              </a:rPr>
              <a:t>The Logical Concept</a:t>
            </a:r>
          </a:p>
        </p:txBody>
      </p:sp>
      <p:pic>
        <p:nvPicPr>
          <p:cNvPr id="3" name="Picture 2">
            <a:extLst>
              <a:ext uri="{FF2B5EF4-FFF2-40B4-BE49-F238E27FC236}">
                <a16:creationId xmlns:a16="http://schemas.microsoft.com/office/drawing/2014/main" id="{1B26C310-DC77-5BDF-E5C3-0F8B73D04E18}"/>
              </a:ext>
            </a:extLst>
          </p:cNvPr>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22492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7FD9A-6F9F-8FAB-4BBC-9A6CEDAFDEDB}"/>
            </a:ext>
          </a:extLst>
        </p:cNvPr>
        <p:cNvGrpSpPr/>
        <p:nvPr/>
      </p:nvGrpSpPr>
      <p:grpSpPr>
        <a:xfrm>
          <a:off x="0" y="0"/>
          <a:ext cx="0" cy="0"/>
          <a:chOff x="0" y="0"/>
          <a:chExt cx="0" cy="0"/>
        </a:xfrm>
      </p:grpSpPr>
      <p:sp>
        <p:nvSpPr>
          <p:cNvPr id="196610" name="Rectangle 2">
            <a:extLst>
              <a:ext uri="{FF2B5EF4-FFF2-40B4-BE49-F238E27FC236}">
                <a16:creationId xmlns:a16="http://schemas.microsoft.com/office/drawing/2014/main" id="{F49FC8AE-1E6F-A9E7-0A9E-87C8AF05B4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D0676BD8-EFF1-698E-2858-8C93947B6DFC}"/>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19186140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0F81-0D45-658C-4C3B-FB8094510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A4801-EA4E-8604-66E6-985D4BADC1E4}"/>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B520ADD5-DC6B-0093-935A-1911031D9F1D}"/>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247543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Module II (Cont.)</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4605-75ED-E01E-9293-4A1AF6C46557}"/>
            </a:ext>
          </a:extLst>
        </p:cNvPr>
        <p:cNvGrpSpPr/>
        <p:nvPr/>
      </p:nvGrpSpPr>
      <p:grpSpPr>
        <a:xfrm>
          <a:off x="0" y="0"/>
          <a:ext cx="0" cy="0"/>
          <a:chOff x="0" y="0"/>
          <a:chExt cx="0" cy="0"/>
        </a:xfrm>
      </p:grpSpPr>
      <p:sp>
        <p:nvSpPr>
          <p:cNvPr id="197634" name="Rectangle 2">
            <a:extLst>
              <a:ext uri="{FF2B5EF4-FFF2-40B4-BE49-F238E27FC236}">
                <a16:creationId xmlns:a16="http://schemas.microsoft.com/office/drawing/2014/main" id="{ED573B65-5899-4150-3061-3E75001C53E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8E1BA9E1-CFAF-3965-6CB0-F37E418DF75F}"/>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327208251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E02B5-EF95-2B72-AF27-A9A7BB5001B4}"/>
            </a:ext>
          </a:extLst>
        </p:cNvPr>
        <p:cNvGrpSpPr/>
        <p:nvPr/>
      </p:nvGrpSpPr>
      <p:grpSpPr>
        <a:xfrm>
          <a:off x="0" y="0"/>
          <a:ext cx="0" cy="0"/>
          <a:chOff x="0" y="0"/>
          <a:chExt cx="0" cy="0"/>
        </a:xfrm>
      </p:grpSpPr>
      <p:sp>
        <p:nvSpPr>
          <p:cNvPr id="198658" name="Rectangle 2">
            <a:extLst>
              <a:ext uri="{FF2B5EF4-FFF2-40B4-BE49-F238E27FC236}">
                <a16:creationId xmlns:a16="http://schemas.microsoft.com/office/drawing/2014/main" id="{B25BEA8B-18B6-C8AA-CC6E-C05BC2B98D7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9638F456-2144-DB6B-6122-FF2655D8954B}"/>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289549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B926-9913-243E-4724-7178A29EFC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426CE-1BF4-1362-18BC-8FA4DFB6F727}"/>
              </a:ext>
            </a:extLst>
          </p:cNvPr>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a:extLst>
              <a:ext uri="{FF2B5EF4-FFF2-40B4-BE49-F238E27FC236}">
                <a16:creationId xmlns:a16="http://schemas.microsoft.com/office/drawing/2014/main" id="{BF9D060D-FF0C-00C9-6B55-EA8F2640BFEB}"/>
              </a:ext>
            </a:extLst>
          </p:cNvPr>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3482732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E876F-07EA-0C15-9791-A02FCC0EE0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C7007-0CE6-9A42-4B9E-F8289B30E9DE}"/>
              </a:ext>
            </a:extLst>
          </p:cNvPr>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a:extLst>
              <a:ext uri="{FF2B5EF4-FFF2-40B4-BE49-F238E27FC236}">
                <a16:creationId xmlns:a16="http://schemas.microsoft.com/office/drawing/2014/main" id="{DF4D1635-B91F-515B-47A2-80078950BF31}"/>
              </a:ext>
            </a:extLst>
          </p:cNvPr>
          <p:cNvSpPr>
            <a:spLocks noGrp="1"/>
          </p:cNvSpPr>
          <p:nvPr>
            <p:ph type="title"/>
          </p:nvPr>
        </p:nvSpPr>
        <p:spPr/>
        <p:txBody>
          <a:bodyPr/>
          <a:lstStyle/>
          <a:p>
            <a:pPr algn="l"/>
            <a:r>
              <a:rPr lang="en-US" dirty="0">
                <a:solidFill>
                  <a:schemeClr val="bg1"/>
                </a:solidFill>
              </a:rPr>
              <a:t>The “Clock Algorithm”</a:t>
            </a:r>
          </a:p>
        </p:txBody>
      </p:sp>
      <p:pic>
        <p:nvPicPr>
          <p:cNvPr id="6" name="Picture 5">
            <a:extLst>
              <a:ext uri="{FF2B5EF4-FFF2-40B4-BE49-F238E27FC236}">
                <a16:creationId xmlns:a16="http://schemas.microsoft.com/office/drawing/2014/main" id="{E335BF7E-11AA-FA99-C507-35A3F48D7236}"/>
              </a:ext>
            </a:extLst>
          </p:cNvPr>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17327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E0C1-A5DB-6AEE-24BB-6251CE3B0D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0FD6B9-6211-35C0-2CA5-0F6B4E8A2F13}"/>
              </a:ext>
            </a:extLst>
          </p:cNvPr>
          <p:cNvSpPr>
            <a:spLocks noGrp="1"/>
          </p:cNvSpPr>
          <p:nvPr>
            <p:ph idx="1"/>
          </p:nvPr>
        </p:nvSpPr>
        <p:spPr/>
        <p:txBody>
          <a:bodyPr/>
          <a:lstStyle/>
          <a:p>
            <a:pPr marL="0" indent="0">
              <a:buNone/>
            </a:pPr>
            <a:r>
              <a:rPr lang="en-US" sz="1800" dirty="0"/>
              <a:t>The algorithms are more sophisticated in the real world, e.g.</a:t>
            </a:r>
          </a:p>
          <a:p>
            <a:pPr lvl="1"/>
            <a:r>
              <a:rPr lang="en-US" sz="1600" dirty="0"/>
              <a:t>“Scans” are common, e.g. go through a large query result in order</a:t>
            </a:r>
            <a:br>
              <a:rPr lang="en-US" sz="1600" dirty="0"/>
            </a:br>
            <a:r>
              <a:rPr lang="en-US" sz="1600" dirty="0"/>
              <a:t>(will be more clear when discussing cursors).</a:t>
            </a:r>
          </a:p>
          <a:p>
            <a:pPr lvl="2"/>
            <a:r>
              <a:rPr lang="en-US" sz="1400" dirty="0"/>
              <a:t>The engine knows the current position in the result set.</a:t>
            </a:r>
          </a:p>
          <a:p>
            <a:pPr lvl="2"/>
            <a:r>
              <a:rPr lang="en-US" sz="1400" dirty="0"/>
              <a:t>Uses the sort order to determine which records will be accessed soon.</a:t>
            </a:r>
          </a:p>
          <a:p>
            <a:pPr lvl="2"/>
            <a:r>
              <a:rPr lang="en-US" sz="1400" dirty="0"/>
              <a:t>Tags those blocks as not replaceable.</a:t>
            </a:r>
          </a:p>
          <a:p>
            <a:pPr lvl="2"/>
            <a:r>
              <a:rPr lang="en-US" sz="1400" dirty="0"/>
              <a:t>(A form of clairvoyance).</a:t>
            </a:r>
          </a:p>
          <a:p>
            <a:pPr lvl="1"/>
            <a:r>
              <a:rPr lang="en-US" sz="1600" dirty="0"/>
              <a:t>Not all users/applications are equally “important.”</a:t>
            </a:r>
          </a:p>
          <a:p>
            <a:pPr lvl="2"/>
            <a:r>
              <a:rPr lang="en-US" sz="1400" dirty="0"/>
              <a:t>Classify users/applications into priority 1, 2 and 3.</a:t>
            </a:r>
          </a:p>
          <a:p>
            <a:pPr lvl="2"/>
            <a:r>
              <a:rPr lang="en-US" sz="1400" dirty="0"/>
              <a:t>Sub-allocate the buffer pool into pools P1, P2 and P3.</a:t>
            </a:r>
          </a:p>
          <a:p>
            <a:pPr lvl="2"/>
            <a:r>
              <a:rPr lang="en-US" sz="1400" dirty="0"/>
              <a:t>Apply LRU within pools and adjust pool sizes based on relative importance.</a:t>
            </a:r>
          </a:p>
          <a:p>
            <a:pPr lvl="2"/>
            <a:r>
              <a:rPr lang="en-US" sz="1400" dirty="0"/>
              <a:t>This prevents</a:t>
            </a:r>
          </a:p>
          <a:p>
            <a:pPr lvl="3"/>
            <a:r>
              <a:rPr lang="en-US" sz="1200" dirty="0"/>
              <a:t>A high access rate, low-priority application from taking up a lot of frames</a:t>
            </a:r>
          </a:p>
          <a:p>
            <a:pPr lvl="3"/>
            <a:r>
              <a:rPr lang="en-US" sz="1200" dirty="0"/>
              <a:t>Result in low access, high priority applications not getting buffer hits.</a:t>
            </a:r>
          </a:p>
        </p:txBody>
      </p:sp>
      <p:sp>
        <p:nvSpPr>
          <p:cNvPr id="2" name="Title 1">
            <a:extLst>
              <a:ext uri="{FF2B5EF4-FFF2-40B4-BE49-F238E27FC236}">
                <a16:creationId xmlns:a16="http://schemas.microsoft.com/office/drawing/2014/main" id="{32B15254-9974-F127-E9FB-04CFBC85B53A}"/>
              </a:ext>
            </a:extLst>
          </p:cNvPr>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70582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89AD4-5CDD-996C-B7D1-0FAB914F6124}"/>
            </a:ext>
          </a:extLst>
        </p:cNvPr>
        <p:cNvGrpSpPr/>
        <p:nvPr/>
      </p:nvGrpSpPr>
      <p:grpSpPr>
        <a:xfrm>
          <a:off x="0" y="0"/>
          <a:ext cx="0" cy="0"/>
          <a:chOff x="0" y="0"/>
          <a:chExt cx="0" cy="0"/>
        </a:xfrm>
      </p:grpSpPr>
      <p:sp>
        <p:nvSpPr>
          <p:cNvPr id="254980" name="Rectangle 4">
            <a:extLst>
              <a:ext uri="{FF2B5EF4-FFF2-40B4-BE49-F238E27FC236}">
                <a16:creationId xmlns:a16="http://schemas.microsoft.com/office/drawing/2014/main" id="{431C2D73-25E0-ABBC-08DF-237AF70E158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B65ED59A-FB58-3B6E-D70D-7191E56180F2}"/>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19911513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D71F71DB-02B3-0652-F002-0265ACE3A16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5976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 name="TextBox 1">
            <a:extLst>
              <a:ext uri="{FF2B5EF4-FFF2-40B4-BE49-F238E27FC236}">
                <a16:creationId xmlns:a16="http://schemas.microsoft.com/office/drawing/2014/main" id="{5C532694-198A-4732-FAA6-CD747BCD36D2}"/>
              </a:ext>
            </a:extLst>
          </p:cNvPr>
          <p:cNvSpPr txBox="1"/>
          <p:nvPr/>
        </p:nvSpPr>
        <p:spPr>
          <a:xfrm>
            <a:off x="1981200" y="4171950"/>
            <a:ext cx="18667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 LBN, offset)</a:t>
            </a:r>
          </a:p>
        </p:txBody>
      </p:sp>
      <p:sp>
        <p:nvSpPr>
          <p:cNvPr id="3" name="Rectangle 4">
            <a:extLst>
              <a:ext uri="{FF2B5EF4-FFF2-40B4-BE49-F238E27FC236}">
                <a16:creationId xmlns:a16="http://schemas.microsoft.com/office/drawing/2014/main" id="{975A3601-458C-AE0F-030B-DCA682CE40FB}"/>
              </a:ext>
            </a:extLst>
          </p:cNvPr>
          <p:cNvSpPr>
            <a:spLocks noChangeArrowheads="1"/>
          </p:cNvSpPr>
          <p:nvPr/>
        </p:nvSpPr>
        <p:spPr bwMode="auto">
          <a:xfrm>
            <a:off x="4731057" y="39433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4" name="Rectangle 5">
            <a:extLst>
              <a:ext uri="{FF2B5EF4-FFF2-40B4-BE49-F238E27FC236}">
                <a16:creationId xmlns:a16="http://schemas.microsoft.com/office/drawing/2014/main" id="{6E720F68-2B5F-6E35-5B2E-A04E743FBEF8}"/>
              </a:ext>
            </a:extLst>
          </p:cNvPr>
          <p:cNvSpPr>
            <a:spLocks noChangeArrowheads="1"/>
          </p:cNvSpPr>
          <p:nvPr/>
        </p:nvSpPr>
        <p:spPr bwMode="auto">
          <a:xfrm>
            <a:off x="5860961" y="39433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5" name="Rectangle 4">
            <a:extLst>
              <a:ext uri="{FF2B5EF4-FFF2-40B4-BE49-F238E27FC236}">
                <a16:creationId xmlns:a16="http://schemas.microsoft.com/office/drawing/2014/main" id="{98D4C3FD-4BFF-3666-B2C9-6A1446A31CC4}"/>
              </a:ext>
            </a:extLst>
          </p:cNvPr>
          <p:cNvSpPr>
            <a:spLocks noChangeArrowheads="1"/>
          </p:cNvSpPr>
          <p:nvPr/>
        </p:nvSpPr>
        <p:spPr bwMode="auto">
          <a:xfrm>
            <a:off x="4731057" y="42314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6" name="Rectangle 5">
            <a:extLst>
              <a:ext uri="{FF2B5EF4-FFF2-40B4-BE49-F238E27FC236}">
                <a16:creationId xmlns:a16="http://schemas.microsoft.com/office/drawing/2014/main" id="{FC120A58-05A7-A4E9-DF5B-62110FE07149}"/>
              </a:ext>
            </a:extLst>
          </p:cNvPr>
          <p:cNvSpPr>
            <a:spLocks noChangeArrowheads="1"/>
          </p:cNvSpPr>
          <p:nvPr/>
        </p:nvSpPr>
        <p:spPr bwMode="auto">
          <a:xfrm>
            <a:off x="5860961" y="42314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7" name="Rectangle 6">
            <a:extLst>
              <a:ext uri="{FF2B5EF4-FFF2-40B4-BE49-F238E27FC236}">
                <a16:creationId xmlns:a16="http://schemas.microsoft.com/office/drawing/2014/main" id="{6CB5A468-9961-FE9C-2861-5D69262C3DC8}"/>
              </a:ext>
            </a:extLst>
          </p:cNvPr>
          <p:cNvSpPr>
            <a:spLocks noChangeArrowheads="1"/>
          </p:cNvSpPr>
          <p:nvPr/>
        </p:nvSpPr>
        <p:spPr bwMode="auto">
          <a:xfrm>
            <a:off x="4731057" y="45196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8" name="Rectangle 7">
            <a:extLst>
              <a:ext uri="{FF2B5EF4-FFF2-40B4-BE49-F238E27FC236}">
                <a16:creationId xmlns:a16="http://schemas.microsoft.com/office/drawing/2014/main" id="{24598598-1FF7-5E25-491F-9E6EE54A41F3}"/>
              </a:ext>
            </a:extLst>
          </p:cNvPr>
          <p:cNvSpPr>
            <a:spLocks noChangeArrowheads="1"/>
          </p:cNvSpPr>
          <p:nvPr/>
        </p:nvSpPr>
        <p:spPr bwMode="auto">
          <a:xfrm>
            <a:off x="5860961" y="45196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215-846B-8B17-5BE8-BC8C975B3BE6}"/>
              </a:ext>
            </a:extLst>
          </p:cNvPr>
          <p:cNvSpPr>
            <a:spLocks noGrp="1"/>
          </p:cNvSpPr>
          <p:nvPr>
            <p:ph type="title"/>
          </p:nvPr>
        </p:nvSpPr>
        <p:spPr/>
        <p:txBody>
          <a:bodyPr/>
          <a:lstStyle/>
          <a:p>
            <a:endParaRPr lang="en-US"/>
          </a:p>
        </p:txBody>
      </p:sp>
      <p:sp>
        <p:nvSpPr>
          <p:cNvPr id="4" name="Rectangle 4">
            <a:extLst>
              <a:ext uri="{FF2B5EF4-FFF2-40B4-BE49-F238E27FC236}">
                <a16:creationId xmlns:a16="http://schemas.microsoft.com/office/drawing/2014/main" id="{A59F949F-A106-BF4C-2471-F243C9EFD4DB}"/>
              </a:ext>
            </a:extLst>
          </p:cNvPr>
          <p:cNvSpPr>
            <a:spLocks noChangeArrowheads="1"/>
          </p:cNvSpPr>
          <p:nvPr/>
        </p:nvSpPr>
        <p:spPr bwMode="auto">
          <a:xfrm>
            <a:off x="1371600" y="14287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5" name="Rectangle 5">
            <a:extLst>
              <a:ext uri="{FF2B5EF4-FFF2-40B4-BE49-F238E27FC236}">
                <a16:creationId xmlns:a16="http://schemas.microsoft.com/office/drawing/2014/main" id="{07063D27-05BA-DC74-1EB9-0037B7656CC0}"/>
              </a:ext>
            </a:extLst>
          </p:cNvPr>
          <p:cNvSpPr>
            <a:spLocks noChangeArrowheads="1"/>
          </p:cNvSpPr>
          <p:nvPr/>
        </p:nvSpPr>
        <p:spPr bwMode="auto">
          <a:xfrm>
            <a:off x="2501504" y="14287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6" name="Rectangle 5">
            <a:extLst>
              <a:ext uri="{FF2B5EF4-FFF2-40B4-BE49-F238E27FC236}">
                <a16:creationId xmlns:a16="http://schemas.microsoft.com/office/drawing/2014/main" id="{B4531C5F-4C4E-D5F9-F4B0-71E2491B8BDA}"/>
              </a:ext>
            </a:extLst>
          </p:cNvPr>
          <p:cNvSpPr>
            <a:spLocks noChangeArrowheads="1"/>
          </p:cNvSpPr>
          <p:nvPr/>
        </p:nvSpPr>
        <p:spPr bwMode="auto">
          <a:xfrm>
            <a:off x="1371600" y="17168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7" name="Rectangle 6">
            <a:extLst>
              <a:ext uri="{FF2B5EF4-FFF2-40B4-BE49-F238E27FC236}">
                <a16:creationId xmlns:a16="http://schemas.microsoft.com/office/drawing/2014/main" id="{F6B4CC97-DABE-894E-EEE2-69622384D10A}"/>
              </a:ext>
            </a:extLst>
          </p:cNvPr>
          <p:cNvSpPr>
            <a:spLocks noChangeArrowheads="1"/>
          </p:cNvSpPr>
          <p:nvPr/>
        </p:nvSpPr>
        <p:spPr bwMode="auto">
          <a:xfrm>
            <a:off x="2501504" y="17168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8" name="Rectangle 7">
            <a:extLst>
              <a:ext uri="{FF2B5EF4-FFF2-40B4-BE49-F238E27FC236}">
                <a16:creationId xmlns:a16="http://schemas.microsoft.com/office/drawing/2014/main" id="{AB5BB3E3-1FCA-F99B-C7DF-1C47D7B8A100}"/>
              </a:ext>
            </a:extLst>
          </p:cNvPr>
          <p:cNvSpPr>
            <a:spLocks noChangeArrowheads="1"/>
          </p:cNvSpPr>
          <p:nvPr/>
        </p:nvSpPr>
        <p:spPr bwMode="auto">
          <a:xfrm>
            <a:off x="1371600" y="20050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 name="Rectangle 8">
            <a:extLst>
              <a:ext uri="{FF2B5EF4-FFF2-40B4-BE49-F238E27FC236}">
                <a16:creationId xmlns:a16="http://schemas.microsoft.com/office/drawing/2014/main" id="{356C74A9-0430-A6AA-019C-06F750ED04D5}"/>
              </a:ext>
            </a:extLst>
          </p:cNvPr>
          <p:cNvSpPr>
            <a:spLocks noChangeArrowheads="1"/>
          </p:cNvSpPr>
          <p:nvPr/>
        </p:nvSpPr>
        <p:spPr bwMode="auto">
          <a:xfrm>
            <a:off x="2501504" y="20050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pic>
        <p:nvPicPr>
          <p:cNvPr id="10" name="Graphic 9">
            <a:extLst>
              <a:ext uri="{FF2B5EF4-FFF2-40B4-BE49-F238E27FC236}">
                <a16:creationId xmlns:a16="http://schemas.microsoft.com/office/drawing/2014/main" id="{B15BF590-2B3E-7519-3E06-FDA144750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6950" y="1352550"/>
            <a:ext cx="3864141" cy="2245601"/>
          </a:xfrm>
          <a:prstGeom prst="rect">
            <a:avLst/>
          </a:prstGeom>
        </p:spPr>
      </p:pic>
      <p:cxnSp>
        <p:nvCxnSpPr>
          <p:cNvPr id="12" name="Straight Arrow Connector 11">
            <a:extLst>
              <a:ext uri="{FF2B5EF4-FFF2-40B4-BE49-F238E27FC236}">
                <a16:creationId xmlns:a16="http://schemas.microsoft.com/office/drawing/2014/main" id="{62CA89A8-4AC7-6EF2-9222-8BD9A68E3EE6}"/>
              </a:ext>
            </a:extLst>
          </p:cNvPr>
          <p:cNvCxnSpPr/>
          <p:nvPr/>
        </p:nvCxnSpPr>
        <p:spPr bwMode="auto">
          <a:xfrm flipV="1">
            <a:off x="3429000" y="1428750"/>
            <a:ext cx="1981200" cy="144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F49898B3-95C4-966F-1A97-3B104357EA51}"/>
              </a:ext>
            </a:extLst>
          </p:cNvPr>
          <p:cNvCxnSpPr>
            <a:cxnSpLocks/>
            <a:stCxn id="7" idx="3"/>
          </p:cNvCxnSpPr>
          <p:nvPr/>
        </p:nvCxnSpPr>
        <p:spPr bwMode="auto">
          <a:xfrm flipV="1">
            <a:off x="3389710" y="1649015"/>
            <a:ext cx="2020490" cy="2119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4">
            <a:extLst>
              <a:ext uri="{FF2B5EF4-FFF2-40B4-BE49-F238E27FC236}">
                <a16:creationId xmlns:a16="http://schemas.microsoft.com/office/drawing/2014/main" id="{A36B1ECA-03F8-4478-2DF3-302DFA933DED}"/>
              </a:ext>
            </a:extLst>
          </p:cNvPr>
          <p:cNvSpPr>
            <a:spLocks noChangeArrowheads="1"/>
          </p:cNvSpPr>
          <p:nvPr/>
        </p:nvSpPr>
        <p:spPr bwMode="auto">
          <a:xfrm>
            <a:off x="1979016" y="3519487"/>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7" name="Rectangle 5">
            <a:extLst>
              <a:ext uri="{FF2B5EF4-FFF2-40B4-BE49-F238E27FC236}">
                <a16:creationId xmlns:a16="http://schemas.microsoft.com/office/drawing/2014/main" id="{9FF9959F-44C2-6562-6E19-9A75984EA884}"/>
              </a:ext>
            </a:extLst>
          </p:cNvPr>
          <p:cNvSpPr>
            <a:spLocks noChangeArrowheads="1"/>
          </p:cNvSpPr>
          <p:nvPr/>
        </p:nvSpPr>
        <p:spPr bwMode="auto">
          <a:xfrm>
            <a:off x="3108920" y="3519488"/>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18" name="Rectangle 17">
            <a:extLst>
              <a:ext uri="{FF2B5EF4-FFF2-40B4-BE49-F238E27FC236}">
                <a16:creationId xmlns:a16="http://schemas.microsoft.com/office/drawing/2014/main" id="{D82B4560-37CF-B0E6-9C6A-F5996597230F}"/>
              </a:ext>
            </a:extLst>
          </p:cNvPr>
          <p:cNvSpPr>
            <a:spLocks noChangeArrowheads="1"/>
          </p:cNvSpPr>
          <p:nvPr/>
        </p:nvSpPr>
        <p:spPr bwMode="auto">
          <a:xfrm>
            <a:off x="1979016" y="380761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9" name="Rectangle 18">
            <a:extLst>
              <a:ext uri="{FF2B5EF4-FFF2-40B4-BE49-F238E27FC236}">
                <a16:creationId xmlns:a16="http://schemas.microsoft.com/office/drawing/2014/main" id="{414A53E2-0F0B-618F-0D6E-291D8F7F4ED9}"/>
              </a:ext>
            </a:extLst>
          </p:cNvPr>
          <p:cNvSpPr>
            <a:spLocks noChangeArrowheads="1"/>
          </p:cNvSpPr>
          <p:nvPr/>
        </p:nvSpPr>
        <p:spPr bwMode="auto">
          <a:xfrm>
            <a:off x="3108920" y="380761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0" name="Rectangle 19">
            <a:extLst>
              <a:ext uri="{FF2B5EF4-FFF2-40B4-BE49-F238E27FC236}">
                <a16:creationId xmlns:a16="http://schemas.microsoft.com/office/drawing/2014/main" id="{D1A6DD69-E9D4-ECEA-6A7C-CF66E74EBF35}"/>
              </a:ext>
            </a:extLst>
          </p:cNvPr>
          <p:cNvSpPr>
            <a:spLocks noChangeArrowheads="1"/>
          </p:cNvSpPr>
          <p:nvPr/>
        </p:nvSpPr>
        <p:spPr bwMode="auto">
          <a:xfrm>
            <a:off x="1979016" y="409574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21" name="Rectangle 20">
            <a:extLst>
              <a:ext uri="{FF2B5EF4-FFF2-40B4-BE49-F238E27FC236}">
                <a16:creationId xmlns:a16="http://schemas.microsoft.com/office/drawing/2014/main" id="{454FA675-3035-7A9E-4F79-1567D03F1B67}"/>
              </a:ext>
            </a:extLst>
          </p:cNvPr>
          <p:cNvSpPr>
            <a:spLocks noChangeArrowheads="1"/>
          </p:cNvSpPr>
          <p:nvPr/>
        </p:nvSpPr>
        <p:spPr bwMode="auto">
          <a:xfrm>
            <a:off x="3108920" y="4095750"/>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cxnSp>
        <p:nvCxnSpPr>
          <p:cNvPr id="22" name="Straight Arrow Connector 21">
            <a:extLst>
              <a:ext uri="{FF2B5EF4-FFF2-40B4-BE49-F238E27FC236}">
                <a16:creationId xmlns:a16="http://schemas.microsoft.com/office/drawing/2014/main" id="{B7BD4CA4-A790-2B63-ECBF-688CAFBABBFB}"/>
              </a:ext>
            </a:extLst>
          </p:cNvPr>
          <p:cNvCxnSpPr>
            <a:cxnSpLocks/>
            <a:stCxn id="17" idx="3"/>
          </p:cNvCxnSpPr>
          <p:nvPr/>
        </p:nvCxnSpPr>
        <p:spPr bwMode="auto">
          <a:xfrm flipV="1">
            <a:off x="3997126" y="3519487"/>
            <a:ext cx="1489274" cy="1440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56DBB91-C393-BFC5-5BDC-778737D48673}"/>
              </a:ext>
            </a:extLst>
          </p:cNvPr>
          <p:cNvCxnSpPr>
            <a:cxnSpLocks/>
            <a:stCxn id="19" idx="3"/>
          </p:cNvCxnSpPr>
          <p:nvPr/>
        </p:nvCxnSpPr>
        <p:spPr bwMode="auto">
          <a:xfrm flipV="1">
            <a:off x="3997126" y="2872382"/>
            <a:ext cx="1565474" cy="10793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18093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75009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Previously</a:t>
            </a:r>
          </a:p>
          <a:p>
            <a:pPr lvl="1" indent="-342900">
              <a:buFont typeface="Arial" charset="0"/>
              <a:buChar char="•"/>
              <a:defRPr/>
            </a:pPr>
            <a:r>
              <a:rPr kumimoji="0" lang="en-US" sz="20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0" indent="0">
              <a:buNone/>
              <a:defRPr/>
            </a:pPr>
            <a:r>
              <a:rPr lang="en-US" sz="2400" dirty="0">
                <a:latin typeface="Calibri"/>
              </a:rPr>
              <a:t>Today</a:t>
            </a:r>
            <a:endParaRPr kumimoji="0" lang="en-US" sz="2000" b="0" i="0" u="none" strike="noStrike" kern="1200" cap="none" spc="0" normalizeH="0" baseline="0" noProof="0" dirty="0">
              <a:ln>
                <a:noFill/>
              </a:ln>
              <a:effectLst/>
              <a:uLnTx/>
              <a:uFillTx/>
              <a:latin typeface="Calibri"/>
              <a:ea typeface="ＭＳ Ｐゴシック" charset="-128"/>
              <a:cs typeface="+mn-cs"/>
            </a:endParaRPr>
          </a:p>
          <a:p>
            <a:pPr lvl="1" indent="-342900">
              <a:buFont typeface="Arial" charset="0"/>
              <a:buChar char="•"/>
              <a:defRPr/>
            </a:pPr>
            <a:r>
              <a:rPr lang="en-US" sz="2000" dirty="0">
                <a:solidFill>
                  <a:srgbClr val="7030A0"/>
                </a:solidFill>
                <a:latin typeface="Calibri"/>
              </a:rPr>
              <a:t>Storage Mgmt. (</a:t>
            </a:r>
            <a:r>
              <a:rPr lang="en-US" sz="2000" dirty="0" err="1">
                <a:solidFill>
                  <a:srgbClr val="7030A0"/>
                </a:solidFill>
                <a:latin typeface="Calibri"/>
              </a:rPr>
              <a:t>cont</a:t>
            </a:r>
            <a:r>
              <a:rPr lang="en-US" sz="2000" dirty="0">
                <a:solidFill>
                  <a:srgbClr val="7030A0"/>
                </a:solidFill>
                <a:latin typeface="Calibri"/>
              </a:rPr>
              <a:t>)</a:t>
            </a:r>
          </a:p>
          <a:p>
            <a:pPr lvl="1" indent="-342900">
              <a:buFont typeface="Arial" charset="0"/>
              <a:buChar char="•"/>
              <a:defRPr/>
            </a:pPr>
            <a:r>
              <a:rPr lang="en-US" sz="2000" dirty="0">
                <a:solidFill>
                  <a:srgbClr val="FF0000"/>
                </a:solidFill>
                <a:latin typeface="Calibri"/>
              </a:rPr>
              <a:t>Access data quickly.</a:t>
            </a:r>
          </a:p>
          <a:p>
            <a:pPr lvl="1" indent="-342900">
              <a:buFont typeface="Arial" charset="0"/>
              <a:buChar char="•"/>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18317EF2-7E77-8F6D-94CA-D47F21819381}"/>
              </a:ext>
            </a:extLst>
          </p:cNvPr>
          <p:cNvSpPr/>
          <p:nvPr/>
        </p:nvSpPr>
        <p:spPr>
          <a:xfrm>
            <a:off x="4263321" y="2724150"/>
            <a:ext cx="16802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10345569-84C7-E288-9BA2-5E55DD9F43CA}"/>
              </a:ext>
            </a:extLst>
          </p:cNvPr>
          <p:cNvSpPr/>
          <p:nvPr/>
        </p:nvSpPr>
        <p:spPr>
          <a:xfrm>
            <a:off x="4237721" y="2005241"/>
            <a:ext cx="8932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F544A-BD0E-5B4A-F4E3-F57277B5409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4385EC9-74F8-B672-9387-8C3F602793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CC42573-6AF8-9FDA-BAFD-C1249CA549A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22D6744-F0BD-36FE-8682-71D544B354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E8D4E3A4-801F-F426-53BF-F23682FC421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TextBox 8">
            <a:extLst>
              <a:ext uri="{FF2B5EF4-FFF2-40B4-BE49-F238E27FC236}">
                <a16:creationId xmlns:a16="http://schemas.microsoft.com/office/drawing/2014/main" id="{621B2CB7-3444-EA38-D4CD-1A8150BC1DF6}"/>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5146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W4111-2024F-8-Module-II(2)-NoSQL(2)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GraphDB</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sp>
        <p:nvSpPr>
          <p:cNvPr id="2" name="Title 1"/>
          <p:cNvSpPr>
            <a:spLocks noGrp="1"/>
          </p:cNvSpPr>
          <p:nvPr>
            <p:ph type="title"/>
          </p:nvPr>
        </p:nvSpPr>
        <p:spPr/>
        <p:txBody>
          <a:bodyPr/>
          <a:lstStyle/>
          <a:p>
            <a:r>
              <a:rPr lang="en-US" dirty="0">
                <a:solidFill>
                  <a:srgbClr val="FFFF00"/>
                </a:solidFill>
              </a:rPr>
              <a:t>Graph Database</a:t>
            </a:r>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sp>
        <p:nvSpPr>
          <p:cNvPr id="5" name="Title 4">
            <a:extLst>
              <a:ext uri="{FF2B5EF4-FFF2-40B4-BE49-F238E27FC236}">
                <a16:creationId xmlns:a16="http://schemas.microsoft.com/office/drawing/2014/main" id="{7A2D0DFF-9416-23F7-C4F3-12962BBCCD8A}"/>
              </a:ext>
            </a:extLst>
          </p:cNvPr>
          <p:cNvSpPr>
            <a:spLocks noGrp="1"/>
          </p:cNvSpPr>
          <p:nvPr>
            <p:ph type="title"/>
          </p:nvPr>
        </p:nvSpPr>
        <p:spPr/>
        <p:txBody>
          <a:bodyPr/>
          <a:lstStyle/>
          <a:p>
            <a:r>
              <a:rPr lang="en-US" dirty="0"/>
              <a:t>Graph Databases</a:t>
            </a:r>
          </a:p>
        </p:txBody>
      </p:sp>
      <p:pic>
        <p:nvPicPr>
          <p:cNvPr id="4" name="Picture 3"/>
          <p:cNvPicPr>
            <a:picLocks noChangeAspect="1"/>
          </p:cNvPicPr>
          <p:nvPr/>
        </p:nvPicPr>
        <p:blipFill>
          <a:blip r:embed="rId2"/>
          <a:stretch>
            <a:fillRect/>
          </a:stretch>
        </p:blipFill>
        <p:spPr>
          <a:xfrm>
            <a:off x="2819400" y="1621928"/>
            <a:ext cx="5717875" cy="2934246"/>
          </a:xfrm>
          <a:prstGeom prst="rect">
            <a:avLst/>
          </a:prstGeom>
        </p:spPr>
      </p:pic>
    </p:spTree>
    <p:extLst>
      <p:ext uri="{BB962C8B-B14F-4D97-AF65-F5344CB8AC3E}">
        <p14:creationId xmlns:p14="http://schemas.microsoft.com/office/powerpoint/2010/main" val="354582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a:t>
            </a:r>
            <a:br>
              <a:rPr lang="en-US" altLang="en-US" dirty="0"/>
            </a:br>
            <a:r>
              <a:rPr lang="en-US" altLang="en-US" dirty="0"/>
              <a:t>We will consider variable length records later</a:t>
            </a:r>
          </a:p>
          <a:p>
            <a:pPr marL="5954" indent="-5954"/>
            <a:r>
              <a:rPr lang="en-US" altLang="en-US" dirty="0"/>
              <a:t> We assume that records are smaller than a disk block.</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382757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Yup. But that is simple.</a:t>
            </a:r>
          </a:p>
          <a:p>
            <a:r>
              <a:rPr lang="en-US" dirty="0"/>
              <a:t>Try writing the queries below in SQL.</a:t>
            </a:r>
          </a:p>
        </p:txBody>
      </p:sp>
      <p:sp>
        <p:nvSpPr>
          <p:cNvPr id="2" name="Title 1"/>
          <p:cNvSpPr>
            <a:spLocks noGrp="1"/>
          </p:cNvSpPr>
          <p:nvPr>
            <p:ph type="title"/>
          </p:nvPr>
        </p:nvSpPr>
        <p:spPr/>
        <p:txBody>
          <a:bodyPr/>
          <a:lstStyle/>
          <a:p>
            <a:r>
              <a:rPr lang="en-US" dirty="0">
                <a:solidFill>
                  <a:schemeClr val="bg1"/>
                </a:solidFill>
              </a:rPr>
              <a:t>Big Deal. That is just a JOIN.</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
        <p:nvSpPr>
          <p:cNvPr id="2" name="Title 1"/>
          <p:cNvSpPr>
            <a:spLocks noGrp="1"/>
          </p:cNvSpPr>
          <p:nvPr>
            <p:ph type="title"/>
          </p:nvPr>
        </p:nvSpPr>
        <p:spPr/>
        <p:txBody>
          <a:bodyPr/>
          <a:lstStyle/>
          <a:p>
            <a:pPr algn="l"/>
            <a:r>
              <a:rPr lang="en-US" dirty="0">
                <a:solidFill>
                  <a:schemeClr val="bg1"/>
                </a:solidFill>
              </a:rPr>
              <a:t>Terminology</a:t>
            </a:r>
          </a:p>
        </p:txBody>
      </p:sp>
    </p:spTree>
    <p:extLst>
      <p:ext uri="{BB962C8B-B14F-4D97-AF65-F5344CB8AC3E}">
        <p14:creationId xmlns:p14="http://schemas.microsoft.com/office/powerpoint/2010/main" val="338669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9F32B-0448-3F73-1C47-51580E32F74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508E0C0-C5B2-D1E5-5BC2-9D80DA9A3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DEE8972-3BEA-CBAE-570E-30440D5158B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F1FB0CE-ABE4-E9F4-323F-7F61CCF8B8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CB60021C-A9BD-3B7B-0163-EBA511DF43F8}"/>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Update on Project</a:t>
            </a:r>
          </a:p>
        </p:txBody>
      </p:sp>
      <p:sp>
        <p:nvSpPr>
          <p:cNvPr id="8" name="TextBox 9">
            <a:extLst>
              <a:ext uri="{FF2B5EF4-FFF2-40B4-BE49-F238E27FC236}">
                <a16:creationId xmlns:a16="http://schemas.microsoft.com/office/drawing/2014/main" id="{716F93C1-9977-747C-B36E-AD3CAEB3169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870747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08E83-A99E-ED39-F8CA-F297340E2E25}"/>
              </a:ext>
            </a:extLst>
          </p:cNvPr>
          <p:cNvSpPr>
            <a:spLocks noGrp="1"/>
          </p:cNvSpPr>
          <p:nvPr>
            <p:ph type="title"/>
          </p:nvPr>
        </p:nvSpPr>
        <p:spPr/>
        <p:txBody>
          <a:bodyPr/>
          <a:lstStyle/>
          <a:p>
            <a:r>
              <a:rPr lang="en-US" dirty="0"/>
              <a:t>Vision</a:t>
            </a:r>
            <a:br>
              <a:rPr lang="en-US" dirty="0"/>
            </a:br>
            <a:endParaRPr lang="en-US" dirty="0"/>
          </a:p>
        </p:txBody>
      </p:sp>
      <p:pic>
        <p:nvPicPr>
          <p:cNvPr id="4" name="Picture 3">
            <a:extLst>
              <a:ext uri="{FF2B5EF4-FFF2-40B4-BE49-F238E27FC236}">
                <a16:creationId xmlns:a16="http://schemas.microsoft.com/office/drawing/2014/main" id="{D2E2E608-4012-884F-55FC-C7B359045BEC}"/>
              </a:ext>
            </a:extLst>
          </p:cNvPr>
          <p:cNvPicPr>
            <a:picLocks noChangeAspect="1"/>
          </p:cNvPicPr>
          <p:nvPr/>
        </p:nvPicPr>
        <p:blipFill>
          <a:blip r:embed="rId2"/>
          <a:stretch>
            <a:fillRect/>
          </a:stretch>
        </p:blipFill>
        <p:spPr>
          <a:xfrm>
            <a:off x="838200" y="524520"/>
            <a:ext cx="6677584" cy="4094460"/>
          </a:xfrm>
          <a:prstGeom prst="rect">
            <a:avLst/>
          </a:prstGeom>
        </p:spPr>
      </p:pic>
    </p:spTree>
    <p:extLst>
      <p:ext uri="{BB962C8B-B14F-4D97-AF65-F5344CB8AC3E}">
        <p14:creationId xmlns:p14="http://schemas.microsoft.com/office/powerpoint/2010/main" val="3382651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4C592-1BE5-CDC0-7136-C3D73C839203}"/>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3CD1BAB3-1019-4F97-A971-E5FCE9B30297}"/>
              </a:ext>
            </a:extLst>
          </p:cNvPr>
          <p:cNvPicPr>
            <a:picLocks noChangeAspect="1"/>
          </p:cNvPicPr>
          <p:nvPr/>
        </p:nvPicPr>
        <p:blipFill>
          <a:blip r:embed="rId2"/>
          <a:stretch>
            <a:fillRect/>
          </a:stretch>
        </p:blipFill>
        <p:spPr>
          <a:xfrm>
            <a:off x="762000" y="558874"/>
            <a:ext cx="6858000" cy="4025751"/>
          </a:xfrm>
          <a:prstGeom prst="rect">
            <a:avLst/>
          </a:prstGeom>
        </p:spPr>
      </p:pic>
    </p:spTree>
    <p:extLst>
      <p:ext uri="{BB962C8B-B14F-4D97-AF65-F5344CB8AC3E}">
        <p14:creationId xmlns:p14="http://schemas.microsoft.com/office/powerpoint/2010/main" val="1637744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E722A-F750-3767-1741-A8347172740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138D4D9-606F-1C3A-D0DF-9BF00B2F04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339A7DAC-16AC-C1FC-7A06-AB4AA4DAD90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F5BA109-6A9E-EE7E-342F-F26CD886B3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151F21C-931F-675C-2CB3-AAD18679E9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 Continued</a:t>
            </a:r>
          </a:p>
        </p:txBody>
      </p:sp>
      <p:sp>
        <p:nvSpPr>
          <p:cNvPr id="2" name="TextBox 9">
            <a:extLst>
              <a:ext uri="{FF2B5EF4-FFF2-40B4-BE49-F238E27FC236}">
                <a16:creationId xmlns:a16="http://schemas.microsoft.com/office/drawing/2014/main" id="{7B50BC79-9C5C-2E1A-01CC-0CCE464F99E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427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655155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77065</TotalTime>
  <Words>5019</Words>
  <Application>Microsoft Macintosh PowerPoint</Application>
  <PresentationFormat>On-screen Show (16:9)</PresentationFormat>
  <Paragraphs>547</Paragraphs>
  <Slides>85</Slides>
  <Notes>45</Notes>
  <HiddenSlides>2</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85</vt:i4>
      </vt:variant>
    </vt:vector>
  </HeadingPairs>
  <TitlesOfParts>
    <vt:vector size="102" baseType="lpstr">
      <vt:lpstr>Amazon Ember</vt:lpstr>
      <vt:lpstr>Arial</vt:lpstr>
      <vt:lpstr>Calibri</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2_Office Theme</vt:lpstr>
      <vt:lpstr>5_db-5-grey</vt:lpstr>
      <vt:lpstr>PowerPoint Presentation</vt:lpstr>
      <vt:lpstr>PowerPoint Presentation</vt:lpstr>
      <vt:lpstr>PowerPoint Presentation</vt:lpstr>
      <vt:lpstr>PowerPoint Presentation</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PowerPoint Presentation</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Graph Databases</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Vision </vt:lpstr>
      <vt:lpstr>Vision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629</cp:revision>
  <cp:lastPrinted>2018-11-15T21:01:50Z</cp:lastPrinted>
  <dcterms:created xsi:type="dcterms:W3CDTF">2010-04-12T23:12:02Z</dcterms:created>
  <dcterms:modified xsi:type="dcterms:W3CDTF">2024-11-13T16:50:16Z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